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6"/>
  </p:notesMasterIdLst>
  <p:handoutMasterIdLst>
    <p:handoutMasterId r:id="rId57"/>
  </p:handoutMasterIdLst>
  <p:sldIdLst>
    <p:sldId id="462" r:id="rId2"/>
    <p:sldId id="288" r:id="rId3"/>
    <p:sldId id="619" r:id="rId4"/>
    <p:sldId id="630" r:id="rId5"/>
    <p:sldId id="743" r:id="rId6"/>
    <p:sldId id="804" r:id="rId7"/>
    <p:sldId id="805" r:id="rId8"/>
    <p:sldId id="802" r:id="rId9"/>
    <p:sldId id="806" r:id="rId10"/>
    <p:sldId id="807" r:id="rId11"/>
    <p:sldId id="808" r:id="rId12"/>
    <p:sldId id="809" r:id="rId13"/>
    <p:sldId id="810" r:id="rId14"/>
    <p:sldId id="811" r:id="rId15"/>
    <p:sldId id="812" r:id="rId16"/>
    <p:sldId id="813" r:id="rId17"/>
    <p:sldId id="803" r:id="rId18"/>
    <p:sldId id="814" r:id="rId19"/>
    <p:sldId id="815" r:id="rId20"/>
    <p:sldId id="816" r:id="rId21"/>
    <p:sldId id="817" r:id="rId22"/>
    <p:sldId id="818" r:id="rId23"/>
    <p:sldId id="819" r:id="rId24"/>
    <p:sldId id="821" r:id="rId25"/>
    <p:sldId id="822" r:id="rId26"/>
    <p:sldId id="823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32" r:id="rId36"/>
    <p:sldId id="833" r:id="rId37"/>
    <p:sldId id="834" r:id="rId38"/>
    <p:sldId id="835" r:id="rId39"/>
    <p:sldId id="836" r:id="rId40"/>
    <p:sldId id="837" r:id="rId41"/>
    <p:sldId id="838" r:id="rId42"/>
    <p:sldId id="839" r:id="rId43"/>
    <p:sldId id="840" r:id="rId44"/>
    <p:sldId id="841" r:id="rId45"/>
    <p:sldId id="842" r:id="rId46"/>
    <p:sldId id="843" r:id="rId47"/>
    <p:sldId id="844" r:id="rId48"/>
    <p:sldId id="845" r:id="rId49"/>
    <p:sldId id="846" r:id="rId50"/>
    <p:sldId id="847" r:id="rId51"/>
    <p:sldId id="848" r:id="rId52"/>
    <p:sldId id="849" r:id="rId53"/>
    <p:sldId id="850" r:id="rId54"/>
    <p:sldId id="667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82" d="100"/>
          <a:sy n="82" d="100"/>
        </p:scale>
        <p:origin x="-480" y="-1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29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[4/11]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사용할 </a:t>
            </a:r>
            <a:r>
              <a:rPr lang="en-US" altLang="ko-KR" sz="1600" b="1" dirty="0" smtClean="0"/>
              <a:t>second.xml</a:t>
            </a:r>
            <a:r>
              <a:rPr lang="ko-KR" altLang="en-US" sz="1600" b="1" dirty="0"/>
              <a:t>을 만든 후 배경색을 바꾸고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버튼을 하나만 만듦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138426"/>
            <a:ext cx="7962900" cy="245745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[5/11]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</a:t>
            </a:r>
            <a:r>
              <a:rPr lang="ko-KR" altLang="en-US" sz="1600" b="1" dirty="0" err="1"/>
              <a:t>액티비티인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SecondActivity.java </a:t>
            </a:r>
            <a:r>
              <a:rPr lang="ko-KR" altLang="en-US" sz="1600" b="1" dirty="0"/>
              <a:t>파일을 </a:t>
            </a:r>
            <a:r>
              <a:rPr lang="ko-KR" altLang="en-US" sz="1600" b="1" dirty="0" smtClean="0"/>
              <a:t>만듦</a:t>
            </a:r>
            <a:endParaRPr lang="en-US" altLang="ko-KR" sz="1600" b="1" dirty="0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2.09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6" y="2765055"/>
            <a:ext cx="5594745" cy="38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[6/11]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액티비티의 필수 </a:t>
            </a:r>
            <a:r>
              <a:rPr lang="ko-KR" altLang="en-US" sz="1600" b="1" dirty="0" err="1"/>
              <a:t>메소드인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onCreate(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를 추가한 후 </a:t>
            </a:r>
            <a:r>
              <a:rPr lang="ko-KR" altLang="en-US" sz="1600" b="1" dirty="0" err="1" smtClean="0"/>
              <a:t>자동완성시킴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 smtClean="0"/>
              <a:t>을 화면에 </a:t>
            </a:r>
            <a:r>
              <a:rPr lang="ko-KR" altLang="en-US" sz="1600" b="1" dirty="0"/>
              <a:t>보여주는 코드를 한 행 추가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5" y="3119030"/>
            <a:ext cx="7525423" cy="337471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[7/11]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끝내는 </a:t>
            </a:r>
            <a:r>
              <a:rPr lang="ko-KR" altLang="en-US" sz="1600" b="1" dirty="0" smtClean="0"/>
              <a:t>코드 추가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종료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는 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호출할 </a:t>
            </a:r>
            <a:r>
              <a:rPr lang="ko-KR" altLang="en-US" sz="1600" b="1" dirty="0" smtClean="0"/>
              <a:t>것이므로 </a:t>
            </a:r>
            <a:r>
              <a:rPr lang="en-US" altLang="ko-KR" sz="1600" b="1" dirty="0" err="1" smtClean="0"/>
              <a:t>SecondActivity</a:t>
            </a:r>
            <a:r>
              <a:rPr lang="ko-KR" altLang="en-US" sz="1600" b="1" dirty="0"/>
              <a:t>를 종료하면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 smtClean="0"/>
              <a:t>     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다시 </a:t>
            </a:r>
            <a:r>
              <a:rPr lang="ko-KR" altLang="en-US" sz="1600" b="1" dirty="0"/>
              <a:t>메인 액티비티가 </a:t>
            </a:r>
            <a:r>
              <a:rPr lang="ko-KR" altLang="en-US" sz="1600" b="1" dirty="0" smtClean="0"/>
              <a:t>나타남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2804885"/>
            <a:ext cx="7972425" cy="245745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[8/11]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호출하는 코드를 추가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838500"/>
            <a:ext cx="7962900" cy="3038475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[9/11]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완성된 프로젝트를 </a:t>
            </a:r>
            <a:r>
              <a:rPr lang="ko-KR" altLang="en-US" sz="1600" b="1" dirty="0" smtClean="0"/>
              <a:t>실행하면 다음과 같은 오류가 발생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539750" lvl="2" indent="0">
              <a:buNone/>
            </a:pPr>
            <a:endParaRPr lang="en-US" altLang="ko-KR" sz="20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안드로이드에서는</a:t>
            </a:r>
            <a:r>
              <a:rPr lang="ko-KR" altLang="en-US" sz="1600" b="1" dirty="0"/>
              <a:t> 사용될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꼭 </a:t>
            </a:r>
            <a:r>
              <a:rPr lang="ko-KR" altLang="en-US" sz="1600" b="1" dirty="0" smtClean="0"/>
              <a:t>등록해야 함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액티비티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자동으로 등록되지만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추가한 </a:t>
            </a:r>
            <a:r>
              <a:rPr lang="en-US" altLang="ko-KR" sz="1600" b="1" dirty="0" err="1"/>
              <a:t>SecondActivity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는 </a:t>
            </a:r>
            <a:r>
              <a:rPr lang="ko-KR" altLang="en-US" sz="1600" b="1" dirty="0"/>
              <a:t>별도로 </a:t>
            </a:r>
            <a:r>
              <a:rPr lang="ko-KR" altLang="en-US" sz="1600" b="1" dirty="0" smtClean="0"/>
              <a:t>등록해줘야 함</a:t>
            </a:r>
            <a:endParaRPr lang="en-US" altLang="ko-KR" sz="1600" b="1" dirty="0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2.11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1" y="2728663"/>
            <a:ext cx="3479986" cy="18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[10/11]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반복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 </a:t>
            </a:r>
            <a:r>
              <a:rPr lang="ko-KR" altLang="en-US" sz="1600" b="1" dirty="0"/>
              <a:t>파일을 열고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등록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아래 코드를 </a:t>
            </a:r>
            <a:r>
              <a:rPr lang="en-US" altLang="ko-KR" sz="1600" b="1" dirty="0"/>
              <a:t>&lt;/application</a:t>
            </a:r>
            <a:r>
              <a:rPr lang="en-US" altLang="ko-KR" sz="1600" b="1" dirty="0" smtClean="0"/>
              <a:t>&gt; </a:t>
            </a:r>
            <a:r>
              <a:rPr lang="ko-KR" altLang="en-US" sz="1600" b="1" dirty="0" smtClean="0"/>
              <a:t>바로 </a:t>
            </a:r>
            <a:r>
              <a:rPr lang="ko-KR" altLang="en-US" sz="1600" b="1" dirty="0" smtClean="0"/>
              <a:t>윗행에 </a:t>
            </a:r>
            <a:r>
              <a:rPr lang="ko-KR" altLang="en-US" sz="1600" b="1" dirty="0"/>
              <a:t>코딩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539750" lvl="2" indent="0">
              <a:buNone/>
            </a:pPr>
            <a:endParaRPr lang="en-US" altLang="ko-KR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9" y="3093528"/>
            <a:ext cx="7962900" cy="1095375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7-02-28 오전 2.1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1" y="1209511"/>
            <a:ext cx="7653507" cy="3058731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[11/11]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(Intent)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 컴포넌트가 상호 간에 데이터를 주고 받기 위한 메시지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암시적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구분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9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[2/14]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액티비티의 이름을 명확히 지정할 때 사용하는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액티비디에서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인텐트에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데이터를 실어서 넘긴 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데이터를 처리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396960"/>
            <a:ext cx="8181975" cy="971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3" y="3905234"/>
            <a:ext cx="4320878" cy="27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9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액티비티와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[3/14]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0428" y="2026034"/>
            <a:ext cx="5830785" cy="4282915"/>
            <a:chOff x="471487" y="1495425"/>
            <a:chExt cx="8210550" cy="63759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1495425"/>
              <a:ext cx="8201025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5232998"/>
              <a:ext cx="8210550" cy="263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06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[4/14]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9" y="1994206"/>
            <a:ext cx="5459063" cy="44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0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[5/14]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Project10_2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com.cookandroid.project10_2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적당한 명화 이미지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개를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pl-PL" sz="1600" b="1" dirty="0" smtClean="0"/>
              <a:t>/res/</a:t>
            </a:r>
            <a:r>
              <a:rPr lang="pl-PL" sz="1600" b="1" dirty="0" err="1"/>
              <a:t>drawable</a:t>
            </a:r>
            <a:r>
              <a:rPr lang="ko-KR" altLang="en-US" sz="1600" b="1" dirty="0" smtClean="0"/>
              <a:t>에 </a:t>
            </a:r>
            <a:r>
              <a:rPr lang="ko-KR" altLang="en-US" sz="1600" b="1" dirty="0"/>
              <a:t>복사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30" y="3237102"/>
            <a:ext cx="4049689" cy="3318595"/>
          </a:xfrm>
          <a:prstGeom prst="rect">
            <a:avLst/>
          </a:prstGeom>
        </p:spPr>
      </p:pic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[6/14]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12371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바깥 </a:t>
            </a:r>
            <a:r>
              <a:rPr lang="ko-KR" altLang="en-US" sz="1400" b="1" dirty="0" err="1"/>
              <a:t>리니어레이아웃</a:t>
            </a:r>
            <a:r>
              <a:rPr lang="ko-KR" altLang="en-US" sz="1400" b="1" dirty="0"/>
              <a:t> 안에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</a:t>
            </a:r>
            <a:r>
              <a:rPr lang="ko-KR" altLang="en-US" sz="1400" b="1" dirty="0" err="1" smtClean="0"/>
              <a:t>리니어레이아웃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버튼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 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3:3:3:1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개의 레이아웃에는 각각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</a:t>
            </a:r>
            <a:r>
              <a:rPr lang="ko-KR" altLang="en-US" sz="1400" b="1" dirty="0" smtClean="0"/>
              <a:t>이미지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</a:t>
            </a:r>
            <a:r>
              <a:rPr lang="ko-KR" altLang="en-US" sz="1400" b="1" dirty="0" err="1" smtClean="0"/>
              <a:t>뷰를</a:t>
            </a:r>
            <a:r>
              <a:rPr lang="ko-KR" altLang="en-US" sz="1400" b="1" dirty="0" smtClean="0"/>
              <a:t> 넣고 </a:t>
            </a:r>
            <a:r>
              <a:rPr lang="en-US" altLang="ko-KR" sz="1400" b="1" dirty="0" err="1" smtClean="0"/>
              <a:t>layout_weigh</a:t>
            </a:r>
            <a:r>
              <a:rPr lang="ko-KR" altLang="en-US" sz="1400" b="1" dirty="0" smtClean="0"/>
              <a:t>는 </a:t>
            </a:r>
            <a:r>
              <a:rPr lang="en-US" altLang="ko-KR" sz="1400" b="1" dirty="0"/>
              <a:t>1:1:1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함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필요하면 </a:t>
            </a:r>
            <a:r>
              <a:rPr lang="ko-KR" altLang="en-US" sz="1400" b="1" dirty="0" err="1" smtClean="0"/>
              <a:t>이미지뷰에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적당한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en-US" altLang="ko-KR" sz="1400" b="1" dirty="0" err="1" smtClean="0"/>
              <a:t>layout_margin</a:t>
            </a:r>
            <a:r>
              <a:rPr lang="en-US" altLang="ko-KR" sz="1400" b="1" dirty="0" smtClean="0"/>
              <a:t>(ex : 5dp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</a:t>
            </a:r>
            <a:r>
              <a:rPr lang="ko-KR" altLang="en-US" sz="1400" b="1" dirty="0" smtClean="0"/>
              <a:t>줌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9</a:t>
            </a:r>
            <a:r>
              <a:rPr lang="ko-KR" altLang="en-US" sz="1400" b="1" dirty="0" smtClean="0"/>
              <a:t>개 </a:t>
            </a:r>
            <a:r>
              <a:rPr lang="ko-KR" altLang="en-US" sz="1400" b="1" dirty="0" err="1"/>
              <a:t>이미지뷰의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iv1~iv9,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btnResult</a:t>
            </a:r>
            <a:r>
              <a:rPr lang="ko-KR" altLang="en-US" sz="1400" b="1" dirty="0" smtClean="0"/>
              <a:t>로 함</a:t>
            </a:r>
            <a:endParaRPr lang="en-US" altLang="ko-KR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44" y="2495253"/>
            <a:ext cx="5011388" cy="4029467"/>
          </a:xfrm>
          <a:prstGeom prst="rect">
            <a:avLst/>
          </a:prstGeom>
        </p:spPr>
      </p:pic>
      <p:pic>
        <p:nvPicPr>
          <p:cNvPr id="1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[7/14]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12371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/res/layout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폴더에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바깥은 테이블레이아웃으로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err="1" smtClean="0"/>
              <a:t>stretchColumns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속성을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으로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TableRow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를 그림의 숫자와 동일한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(</a:t>
            </a:r>
            <a:r>
              <a:rPr lang="en-US" altLang="ko-KR" sz="1400" b="1" dirty="0"/>
              <a:t>9+1)</a:t>
            </a:r>
            <a:r>
              <a:rPr lang="ko-KR" altLang="en-US" sz="1400" b="1" dirty="0"/>
              <a:t>개로 </a:t>
            </a:r>
            <a:r>
              <a:rPr lang="ko-KR" altLang="en-US" sz="1400" b="1" dirty="0" smtClean="0"/>
              <a:t>하고</a:t>
            </a:r>
            <a:r>
              <a:rPr lang="en-US" altLang="ko-KR" sz="1400" b="1" dirty="0" smtClean="0"/>
              <a:t>, </a:t>
            </a:r>
            <a:r>
              <a:rPr lang="ko-KR" altLang="en-US" sz="1400" b="1" dirty="0"/>
              <a:t>각 테이블 </a:t>
            </a:r>
            <a:r>
              <a:rPr lang="ko-KR" altLang="en-US" sz="1400" b="1" dirty="0" err="1"/>
              <a:t>로우에는</a:t>
            </a:r>
            <a:r>
              <a:rPr lang="ko-KR" altLang="en-US" sz="1400" b="1" dirty="0"/>
              <a:t>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ko-KR" altLang="en-US" sz="1400" b="1" dirty="0" smtClean="0"/>
              <a:t>     </a:t>
            </a:r>
            <a:r>
              <a:rPr lang="ko-KR" altLang="en-US" sz="1400" b="1" dirty="0" err="1" smtClean="0"/>
              <a:t>텍스트뷰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래이팅바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마지막 </a:t>
            </a:r>
            <a:r>
              <a:rPr lang="ko-KR" altLang="en-US" sz="1400" b="1" dirty="0"/>
              <a:t>테이블 </a:t>
            </a:r>
            <a:r>
              <a:rPr lang="ko-KR" altLang="en-US" sz="1400" b="1" dirty="0" err="1"/>
              <a:t>로우에는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&lt;</a:t>
            </a:r>
            <a:r>
              <a:rPr lang="ko-KR" altLang="en-US" sz="1400" b="1" dirty="0"/>
              <a:t>돌아가기</a:t>
            </a:r>
            <a:r>
              <a:rPr lang="en-US" altLang="ko-KR" sz="1400" b="1" dirty="0" smtClean="0"/>
              <a:t>&gt;</a:t>
            </a:r>
          </a:p>
          <a:p>
            <a:pPr marL="539750" lvl="2" indent="0">
              <a:buNone/>
            </a:pPr>
            <a:r>
              <a:rPr lang="ko-KR" altLang="en-US" sz="1400" b="1" dirty="0" smtClean="0"/>
              <a:t>    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tv1~tv9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err="1" smtClean="0"/>
              <a:t>래이팅바의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rbar1~rbar9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ko-KR" altLang="en-US" sz="1400" b="1" dirty="0" smtClean="0"/>
              <a:t>     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btnReturn</a:t>
            </a:r>
            <a:r>
              <a:rPr lang="ko-KR" altLang="en-US" sz="1400" b="1" dirty="0"/>
              <a:t>으로 함</a:t>
            </a:r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8" y="2386939"/>
            <a:ext cx="4664592" cy="4374450"/>
          </a:xfrm>
          <a:prstGeom prst="rect">
            <a:avLst/>
          </a:prstGeom>
        </p:spPr>
      </p:pic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9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[8/14]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</a:t>
            </a:r>
            <a:r>
              <a:rPr lang="ko-KR" altLang="en-US" sz="1600" b="1" dirty="0" err="1"/>
              <a:t>액티비티인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ResultActivity.java </a:t>
            </a:r>
            <a:r>
              <a:rPr lang="ko-KR" altLang="en-US" sz="1600" b="1" dirty="0"/>
              <a:t>파일을 </a:t>
            </a:r>
            <a:r>
              <a:rPr lang="ko-KR" altLang="en-US" sz="1600" b="1" dirty="0" smtClean="0"/>
              <a:t>만듦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onCreate(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추가한 </a:t>
            </a:r>
            <a:r>
              <a:rPr lang="ko-KR" altLang="en-US" sz="1600" b="1" dirty="0" smtClean="0"/>
              <a:t>후 </a:t>
            </a:r>
            <a:r>
              <a:rPr lang="en-US" altLang="ko-KR" sz="1600" b="1" dirty="0" err="1" smtClean="0"/>
              <a:t>setContentView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R.layout.result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등록</a:t>
            </a:r>
            <a:endParaRPr lang="en-US" altLang="ko-KR" sz="1600" b="1" dirty="0"/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[9/14]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12371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내부에 필요한 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그림을 클릭할 때마다 투표 수를 저장할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9</a:t>
            </a:r>
            <a:r>
              <a:rPr lang="ko-KR" altLang="en-US" sz="1400" b="1" dirty="0"/>
              <a:t>개짜리 배열을 선언하고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으로 </a:t>
            </a:r>
            <a:r>
              <a:rPr lang="ko-KR" altLang="en-US" sz="1400" b="1" dirty="0" smtClean="0"/>
              <a:t>초기화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이미지뷰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위젯을</a:t>
            </a:r>
            <a:r>
              <a:rPr lang="ko-KR" altLang="en-US" sz="1400" b="1" dirty="0"/>
              <a:t> 저장할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ko-KR" altLang="en-US" sz="1400" b="1" dirty="0" smtClean="0"/>
              <a:t>     배열을 선언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이미지뷰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인 </a:t>
            </a:r>
            <a:r>
              <a:rPr lang="en-US" altLang="ko-KR" sz="1400" b="1" dirty="0"/>
              <a:t>R.id.iv1 ~ </a:t>
            </a:r>
            <a:r>
              <a:rPr lang="en-US" altLang="ko-KR" sz="1400" b="1" dirty="0" smtClean="0"/>
              <a:t>iv9</a:t>
            </a:r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를 </a:t>
            </a:r>
            <a:r>
              <a:rPr lang="ko-KR" altLang="en-US" sz="1400" b="1" dirty="0"/>
              <a:t>저장한 배열을 </a:t>
            </a:r>
            <a:r>
              <a:rPr lang="ko-KR" altLang="en-US" sz="1400" b="1" dirty="0" smtClean="0"/>
              <a:t>선언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그림의 </a:t>
            </a:r>
            <a:r>
              <a:rPr lang="ko-KR" altLang="en-US" sz="1400" b="1" dirty="0"/>
              <a:t>이름을 저장한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개짜리 배열을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선언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08" y="2062677"/>
            <a:ext cx="4978977" cy="4008196"/>
          </a:xfrm>
          <a:prstGeom prst="rect">
            <a:avLst/>
          </a:prstGeom>
        </p:spPr>
      </p:pic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[10/14]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12371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이미지 클릭 시 동작할 내용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각 </a:t>
            </a:r>
            <a:r>
              <a:rPr lang="ko-KR" altLang="en-US" sz="1400" b="1" dirty="0" err="1"/>
              <a:t>이미지뷰에</a:t>
            </a:r>
            <a:r>
              <a:rPr lang="ko-KR" altLang="en-US" sz="1400" b="1" dirty="0"/>
              <a:t> 대해 클릭 이벤트 </a:t>
            </a:r>
            <a:r>
              <a:rPr lang="ko-KR" altLang="en-US" sz="1400" b="1" dirty="0" err="1" smtClean="0"/>
              <a:t>리스너</a:t>
            </a:r>
            <a:r>
              <a:rPr lang="ko-KR" altLang="en-US" sz="1400" b="1" dirty="0" smtClean="0"/>
              <a:t> 생성</a:t>
            </a:r>
            <a:r>
              <a:rPr lang="en-US" altLang="ko-KR" sz="1400" b="1" dirty="0" smtClean="0"/>
              <a:t>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이미지뷰가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9</a:t>
            </a:r>
            <a:r>
              <a:rPr lang="ko-KR" altLang="en-US" sz="1400" b="1" dirty="0" smtClean="0"/>
              <a:t>개이므로 </a:t>
            </a:r>
            <a:r>
              <a:rPr lang="ko-KR" altLang="en-US" sz="1400" b="1" dirty="0" err="1"/>
              <a:t>반복문을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사용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클릭하면 각 이미지의 투표수가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smtClean="0"/>
              <a:t>증가하도록 설정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클릭할 </a:t>
            </a:r>
            <a:r>
              <a:rPr lang="ko-KR" altLang="en-US" sz="1400" b="1" dirty="0" smtClean="0"/>
              <a:t>때마다 해당 이미지 </a:t>
            </a:r>
            <a:r>
              <a:rPr lang="ko-KR" altLang="en-US" sz="1400" b="1" dirty="0"/>
              <a:t>이름과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 </a:t>
            </a:r>
            <a:r>
              <a:rPr lang="ko-KR" altLang="en-US" sz="1400" b="1" dirty="0" smtClean="0"/>
              <a:t>누적된 </a:t>
            </a:r>
            <a:r>
              <a:rPr lang="ko-KR" altLang="en-US" sz="1400" b="1" dirty="0"/>
              <a:t>투표수도 토스트 메시지로 </a:t>
            </a:r>
            <a:r>
              <a:rPr lang="ko-KR" altLang="en-US" sz="1400" b="1" dirty="0" smtClean="0"/>
              <a:t>보여줌</a:t>
            </a:r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05" y="2672690"/>
            <a:ext cx="4866037" cy="273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67" y="4778215"/>
            <a:ext cx="1447243" cy="1268647"/>
          </a:xfrm>
          <a:prstGeom prst="rect">
            <a:avLst/>
          </a:prstGeom>
        </p:spPr>
      </p:pic>
      <p:pic>
        <p:nvPicPr>
          <p:cNvPr id="10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[11/14]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onCreate()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내에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투표 종료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 대해서 클릭 이벤트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인텐트를 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/>
              <a:t>인텐트에</a:t>
            </a:r>
            <a:r>
              <a:rPr lang="ko-KR" altLang="en-US" sz="1600" b="1" dirty="0"/>
              <a:t> 투표수 배열과 그림 이름 배열을 넣은 </a:t>
            </a:r>
            <a:r>
              <a:rPr lang="ko-KR" altLang="en-US" sz="1600" b="1" dirty="0" smtClean="0"/>
              <a:t>후 </a:t>
            </a:r>
            <a:r>
              <a:rPr lang="ko-KR" altLang="en-US" sz="1600" b="1" dirty="0"/>
              <a:t>결과 </a:t>
            </a:r>
            <a:r>
              <a:rPr lang="ko-KR" altLang="en-US" sz="1600" b="1" dirty="0" smtClean="0"/>
              <a:t>액티비티 호출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57250" y="2848747"/>
            <a:ext cx="7787986" cy="3675970"/>
            <a:chOff x="857250" y="2724830"/>
            <a:chExt cx="7962900" cy="38195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50" y="2724830"/>
              <a:ext cx="7962900" cy="2714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50" y="5439455"/>
              <a:ext cx="7962900" cy="1104900"/>
            </a:xfrm>
            <a:prstGeom prst="rect">
              <a:avLst/>
            </a:prstGeom>
          </p:spPr>
        </p:pic>
      </p:grpSp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6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[12/14]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서브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안을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보낸 </a:t>
            </a:r>
            <a:r>
              <a:rPr lang="ko-KR" altLang="en-US" sz="1600" b="1" dirty="0" err="1" smtClean="0"/>
              <a:t>인텐트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받고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넘겨 받은 투표 결과 배열과 그림 이름 </a:t>
            </a:r>
            <a:r>
              <a:rPr lang="ko-KR" altLang="en-US" sz="1600" b="1" dirty="0" smtClean="0"/>
              <a:t>배열 저장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846241"/>
            <a:ext cx="7372350" cy="3580352"/>
          </a:xfrm>
          <a:prstGeom prst="rect">
            <a:avLst/>
          </a:prstGeom>
        </p:spPr>
      </p:pic>
      <p:pic>
        <p:nvPicPr>
          <p:cNvPr id="1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액티비티의 개념을 파악한다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인텐트의</a:t>
            </a:r>
            <a:r>
              <a:rPr lang="ko-KR" altLang="en-US" sz="2400" b="1" dirty="0" smtClean="0"/>
              <a:t> 개념과 활용법을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액티비티 생명주기에 대해 알아본다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[13/14]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12371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서브 액티비티 나머지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result.xml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텍스트뷰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개와 </a:t>
            </a:r>
            <a:r>
              <a:rPr lang="ko-KR" altLang="en-US" sz="1400" b="1" dirty="0" err="1"/>
              <a:t>래이팅바</a:t>
            </a:r>
            <a:r>
              <a:rPr lang="ko-KR" altLang="en-US" sz="1400" b="1" dirty="0"/>
              <a:t>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9</a:t>
            </a:r>
            <a:r>
              <a:rPr lang="ko-KR" altLang="en-US" sz="1400" b="1" dirty="0"/>
              <a:t>개의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배열을 </a:t>
            </a:r>
            <a:r>
              <a:rPr lang="ko-KR" altLang="en-US" sz="1400" b="1" dirty="0" smtClean="0"/>
              <a:t>선언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저장한 배열 변수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err="1" smtClean="0"/>
              <a:t>래이팅바의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저장한 배열 변수를 </a:t>
            </a:r>
            <a:r>
              <a:rPr lang="ko-KR" altLang="en-US" sz="1400" b="1" dirty="0" smtClean="0"/>
              <a:t>선언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XML </a:t>
            </a:r>
            <a:r>
              <a:rPr lang="ko-KR" altLang="en-US" sz="1400" b="1" dirty="0"/>
              <a:t>파일의 </a:t>
            </a:r>
            <a:r>
              <a:rPr lang="ko-KR" altLang="en-US" sz="1400" b="1" dirty="0" err="1"/>
              <a:t>텍스트뷰</a:t>
            </a:r>
            <a:r>
              <a:rPr lang="ko-KR" altLang="en-US" sz="1400" b="1" dirty="0"/>
              <a:t> 및 </a:t>
            </a:r>
            <a:r>
              <a:rPr lang="ko-KR" altLang="en-US" sz="1400" b="1" dirty="0" err="1"/>
              <a:t>래이팅바를</a:t>
            </a:r>
            <a:r>
              <a:rPr lang="ko-KR" altLang="en-US" sz="1400" b="1" dirty="0"/>
              <a:t>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err="1" smtClean="0"/>
              <a:t>위젯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변수에 </a:t>
            </a:r>
            <a:r>
              <a:rPr lang="ko-KR" altLang="en-US" sz="1400" b="1" dirty="0" smtClean="0"/>
              <a:t>대입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텍스트뷰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변수에 넘겨받은 그림 </a:t>
            </a:r>
            <a:r>
              <a:rPr lang="ko-KR" altLang="en-US" sz="1400" b="1" dirty="0" smtClean="0"/>
              <a:t>이름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ko-KR" altLang="en-US" sz="1400" b="1" dirty="0" smtClean="0"/>
              <a:t>     을 적용</a:t>
            </a:r>
            <a:endParaRPr lang="en-US" altLang="ko-KR" sz="14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래이팅바에는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넘겨받은 투표 결과를 </a:t>
            </a:r>
            <a:r>
              <a:rPr lang="ko-KR" altLang="en-US" sz="1400" b="1" dirty="0" smtClean="0"/>
              <a:t>적용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버튼을 </a:t>
            </a:r>
            <a:r>
              <a:rPr lang="ko-KR" altLang="en-US" sz="1400" b="1" dirty="0"/>
              <a:t>클릭하면 서브 </a:t>
            </a:r>
            <a:r>
              <a:rPr lang="ko-KR" altLang="en-US" sz="1400" b="1" dirty="0" err="1"/>
              <a:t>액티비티를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종료</a:t>
            </a:r>
            <a:r>
              <a:rPr lang="en-US" altLang="ko-KR" sz="1400" b="1" dirty="0" smtClean="0"/>
              <a:t> </a:t>
            </a:r>
          </a:p>
          <a:p>
            <a:pPr marL="539750" lvl="2" indent="0">
              <a:buNone/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즉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 </a:t>
            </a:r>
            <a:r>
              <a:rPr lang="ko-KR" altLang="en-US" sz="1400" b="1" dirty="0" err="1"/>
              <a:t>액티비티로</a:t>
            </a:r>
            <a:r>
              <a:rPr lang="ko-KR" altLang="en-US" sz="1400" b="1" dirty="0"/>
              <a:t> 돌아간다</a:t>
            </a:r>
            <a:r>
              <a:rPr lang="en-US" altLang="ko-KR" sz="1400" b="1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28" y="2048256"/>
            <a:ext cx="4524297" cy="4281055"/>
          </a:xfrm>
          <a:prstGeom prst="rect">
            <a:avLst/>
          </a:prstGeom>
        </p:spPr>
      </p:pic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98013"/>
            <a:ext cx="8201025" cy="58102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[14/14]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9" y="1252136"/>
            <a:ext cx="5516138" cy="512487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" y="117720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액티비티</a:t>
            </a:r>
            <a:r>
              <a:rPr lang="en-US" altLang="ko-KR" sz="2400" dirty="0" smtClean="0"/>
              <a:t>[1/6]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양방향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세컨드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데이터를 넘긴 후에 다시 세컨드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액티비티에서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액티비티로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데이터를 돌려주는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경우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도 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5" y="2798113"/>
            <a:ext cx="4969017" cy="34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액티비티</a:t>
            </a:r>
            <a:r>
              <a:rPr lang="en-US" altLang="ko-KR" sz="2400" dirty="0" smtClean="0"/>
              <a:t>[2/6]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양방향 데이터 전달 예제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액티비티의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두 수를 세컨드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더한 후에 다시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돌려줌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2" y="2766951"/>
            <a:ext cx="5221320" cy="35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4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액티비티</a:t>
            </a:r>
            <a:r>
              <a:rPr lang="en-US" altLang="ko-KR" sz="2400" dirty="0" smtClean="0"/>
              <a:t>[3/6]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양방향 데이터 전달 예제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6502"/>
            <a:ext cx="6590657" cy="26530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92" y="4801510"/>
            <a:ext cx="6590658" cy="17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액티비티</a:t>
            </a:r>
            <a:r>
              <a:rPr lang="en-US" altLang="ko-KR" sz="2400" dirty="0" smtClean="0"/>
              <a:t>[4/6]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메인 액티비티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6" y="2063575"/>
            <a:ext cx="4400943" cy="44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양방향 액티비티</a:t>
            </a:r>
            <a:r>
              <a:rPr lang="en-US" altLang="ko-KR" sz="2400" dirty="0" smtClean="0"/>
              <a:t>[5/6]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양방향 데이터 전달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세컨드 액티비티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" y="2054947"/>
            <a:ext cx="5715556" cy="44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7-02-28 오전 2.2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6" y="1267139"/>
            <a:ext cx="7650719" cy="3166732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양방향 </a:t>
            </a:r>
            <a:r>
              <a:rPr lang="ko-KR" altLang="en-US" sz="2400" dirty="0" smtClean="0"/>
              <a:t>액티비티</a:t>
            </a:r>
            <a:r>
              <a:rPr lang="en-US" altLang="ko-KR" sz="2400" dirty="0" smtClean="0"/>
              <a:t>[6/6]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6" y="119269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[1/5]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약속된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(Action)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지정하여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제공하는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기존 응용프로그램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실행하는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전화 거는 것을 예로 들면 전화번호를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텐트로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넘긴 후에 전화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걸기 응용프로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그램이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실행되는 것과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같음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8" y="3592834"/>
            <a:ext cx="4778395" cy="28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[2/5]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응급전화를 거는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전화 걸기를 하려면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다음과 같이 권한을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추가해야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2314"/>
            <a:ext cx="8191500" cy="9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929991"/>
            <a:ext cx="8191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액티비티와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인텐트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액티비티와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인텐트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응용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[3/5]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4" y="1996001"/>
            <a:ext cx="5708444" cy="45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[4/5]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(1/2)</a:t>
            </a:r>
          </a:p>
        </p:txBody>
      </p:sp>
      <p:pic>
        <p:nvPicPr>
          <p:cNvPr id="6" name="Picture 5" descr="스크린샷 2017-02-28 오전 2.2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88" y="2232996"/>
            <a:ext cx="4404631" cy="2883409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2.2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" y="2047767"/>
            <a:ext cx="4327188" cy="29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암시적 </a:t>
            </a:r>
            <a:r>
              <a:rPr lang="ko-KR" altLang="en-US" sz="2400" dirty="0" err="1" smtClean="0"/>
              <a:t>인텐트</a:t>
            </a:r>
            <a:r>
              <a:rPr lang="en-US" altLang="ko-KR" sz="2400" dirty="0" smtClean="0"/>
              <a:t>[5/5]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(2/2)</a:t>
            </a:r>
          </a:p>
        </p:txBody>
      </p:sp>
      <p:pic>
        <p:nvPicPr>
          <p:cNvPr id="3" name="Picture 2" descr="스크린샷 2017-02-28 오전 2.2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5" y="2013643"/>
            <a:ext cx="4464119" cy="4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액티비티 생명주기</a:t>
            </a:r>
            <a:r>
              <a:rPr lang="en-US" altLang="ko-KR" sz="2400" dirty="0" smtClean="0"/>
              <a:t>[1/11]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액티비티 생명주기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액티비티의 생성부터 소멸까지의 주기를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뜻함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응용프로그램은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화면이 작아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동시에 여러 개의 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</a:t>
            </a: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나올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앞에 나오는 화면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하나만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활성화된 상태이고 나머지는 모두 비활성화된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남게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7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액티비티 생명주기</a:t>
            </a:r>
            <a:r>
              <a:rPr lang="en-US" altLang="ko-KR" sz="2400" dirty="0" smtClean="0"/>
              <a:t>[2/11]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5" y="1334694"/>
            <a:ext cx="4934674" cy="49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응용 ▶</a:t>
            </a:r>
            <a:r>
              <a:rPr lang="ko-KR" altLang="en-US" sz="2400" dirty="0" smtClean="0"/>
              <a:t>액티비티 생명주기</a:t>
            </a:r>
            <a:r>
              <a:rPr lang="en-US" altLang="ko-KR" sz="2400" dirty="0" smtClean="0"/>
              <a:t>[3/11]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356214"/>
            <a:ext cx="8520112" cy="4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1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[4/11]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Project10_3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com.cookandroid.project10_3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2.28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092561"/>
            <a:ext cx="7377807" cy="33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[5/11]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사용할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버튼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생성하고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btnDial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btnFinish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8" y="2838731"/>
            <a:ext cx="7953375" cy="3019425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[6/11]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-495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액티비티인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간단히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 err="1"/>
              <a:t>전화걸기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다른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err="1" smtClean="0"/>
              <a:t>액티비티인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/>
              <a:t>전화걸기</a:t>
            </a:r>
            <a:r>
              <a:rPr lang="ko-KR" altLang="en-US" sz="1600" b="1" dirty="0"/>
              <a:t> </a:t>
            </a:r>
            <a:r>
              <a:rPr lang="ko-KR" altLang="en-US" sz="1600" b="1" dirty="0" err="1" smtClean="0"/>
              <a:t>화면나오게</a:t>
            </a:r>
            <a:r>
              <a:rPr lang="ko-KR" altLang="en-US" sz="1600" b="1" dirty="0" smtClean="0"/>
              <a:t>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smtClean="0"/>
              <a:t>설정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/>
              <a:t>끝내기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메인 </a:t>
            </a:r>
            <a:r>
              <a:rPr lang="ko-KR" altLang="en-US" sz="1600" b="1" dirty="0" err="1" smtClean="0"/>
              <a:t>액티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err="1" smtClean="0"/>
              <a:t>비티를</a:t>
            </a:r>
            <a:r>
              <a:rPr lang="ko-KR" altLang="en-US" sz="1600" b="1" dirty="0" smtClean="0"/>
              <a:t> 종료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11" y="2393149"/>
            <a:ext cx="4912440" cy="4129980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4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[7/11]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액티비티에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액티비티 관련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자동완성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4" y="2472898"/>
            <a:ext cx="7972425" cy="3009900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0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안드로이드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대 컴포넌트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화면을 구성하는 가장 기본적인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컴포넌트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Service)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상관없이 백그라운드에서 동작하는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컴포넌트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브로드캐스트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리시버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(Broadcast Receiver)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 메시지 도착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방전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탈부착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네트워크 환경 변화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발생하면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전체 응용프로그램이 들을 수 있도록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방송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신호 보냄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27490"/>
            <a:ext cx="8172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[8/11]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로그캣</a:t>
            </a:r>
            <a:r>
              <a:rPr lang="ko-KR" altLang="en-US" sz="1600" b="1" dirty="0"/>
              <a:t> 화면이 보이지 않으면 </a:t>
            </a:r>
            <a:r>
              <a:rPr lang="en-US" altLang="ko-KR" sz="1600" b="1" dirty="0"/>
              <a:t>Android Studio </a:t>
            </a:r>
            <a:r>
              <a:rPr lang="ko-KR" altLang="en-US" sz="1600" b="1" dirty="0"/>
              <a:t>아래쪽 탭 중에서 </a:t>
            </a:r>
            <a:r>
              <a:rPr lang="en-US" altLang="ko-KR" sz="1600" b="1" dirty="0" smtClean="0"/>
              <a:t>[</a:t>
            </a:r>
            <a:r>
              <a:rPr lang="fr-FR" sz="1600" b="1" dirty="0" err="1" smtClean="0"/>
              <a:t>Android</a:t>
            </a:r>
            <a:r>
              <a:rPr lang="fr-FR" sz="1600" b="1" dirty="0" smtClean="0"/>
              <a:t> </a:t>
            </a:r>
            <a:r>
              <a:rPr lang="fr-FR" sz="1600" b="1" dirty="0"/>
              <a:t>Monitor]</a:t>
            </a:r>
            <a:r>
              <a:rPr lang="ko-KR" altLang="en-US" sz="1600" b="1" dirty="0" smtClean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하고 </a:t>
            </a:r>
            <a:r>
              <a:rPr lang="en-US" altLang="ko-KR" sz="1600" b="1" dirty="0" smtClean="0"/>
              <a:t>[</a:t>
            </a:r>
            <a:r>
              <a:rPr lang="en-US" altLang="ko-KR" sz="1600" b="1" dirty="0" err="1" smtClean="0"/>
              <a:t>logcat</a:t>
            </a:r>
            <a:r>
              <a:rPr lang="en-US" altLang="ko-KR" sz="1600" b="1" dirty="0" smtClean="0"/>
              <a:t>] </a:t>
            </a:r>
            <a:r>
              <a:rPr lang="ko-KR" altLang="en-US" sz="1600" b="1" dirty="0"/>
              <a:t>탭을 </a:t>
            </a:r>
            <a:r>
              <a:rPr lang="ko-KR" altLang="en-US" sz="1600" b="1" dirty="0" smtClean="0"/>
              <a:t>선택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2.31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6" y="3201131"/>
            <a:ext cx="7653749" cy="25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47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[9/11]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로그필터 등록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2.32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49" y="2739234"/>
            <a:ext cx="7670393" cy="26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[10/11]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응용프로그램을 </a:t>
            </a:r>
            <a:r>
              <a:rPr lang="ko-KR" altLang="en-US" sz="1600" b="1" dirty="0"/>
              <a:t>실행하여 </a:t>
            </a:r>
            <a:r>
              <a:rPr lang="ko-KR" altLang="en-US" sz="1600" b="1" dirty="0" err="1"/>
              <a:t>로그캣을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확인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만약 </a:t>
            </a:r>
            <a:r>
              <a:rPr lang="ko-KR" altLang="en-US" sz="1600" b="1" dirty="0" err="1"/>
              <a:t>로그캣에</a:t>
            </a:r>
            <a:r>
              <a:rPr lang="ko-KR" altLang="en-US" sz="1600" b="1" dirty="0"/>
              <a:t> 내용이 보이지 않으면 실행 단계마다 왼쪽 ‘</a:t>
            </a:r>
            <a:r>
              <a:rPr lang="ko-KR" altLang="en-US" sz="1600" b="1" dirty="0" smtClean="0"/>
              <a:t>액티비티</a:t>
            </a:r>
            <a:r>
              <a:rPr lang="ko-KR" altLang="en-US" sz="1600" b="1" dirty="0"/>
              <a:t>’ 필터를 클릭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2.32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7" y="3139173"/>
            <a:ext cx="7685837" cy="26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생명주기</a:t>
            </a:r>
            <a:r>
              <a:rPr lang="en-US" altLang="ko-KR" sz="2400" dirty="0" smtClean="0"/>
              <a:t>[11/11]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다음의 각 단계마다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로그캣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 err="1"/>
              <a:t>전화걸기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클릭해서 다른 </a:t>
            </a:r>
            <a:r>
              <a:rPr lang="ko-KR" altLang="en-US" sz="1600" b="1" dirty="0" err="1"/>
              <a:t>액티비티가</a:t>
            </a:r>
            <a:r>
              <a:rPr lang="ko-KR" altLang="en-US" sz="1600" b="1" dirty="0"/>
              <a:t> 나타난 후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키패드의 </a:t>
            </a:r>
            <a:r>
              <a:rPr lang="ko-KR" altLang="en-US" sz="1600" b="1" dirty="0" smtClean="0"/>
              <a:t>돌아가기 </a:t>
            </a:r>
            <a:r>
              <a:rPr lang="ko-KR" altLang="en-US" sz="1600" b="1" dirty="0"/>
              <a:t>버튼을 눌러서 메인 액티비티로 돌아간 후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&lt;</a:t>
            </a:r>
            <a:r>
              <a:rPr lang="ko-KR" altLang="en-US" sz="1600" b="1" dirty="0"/>
              <a:t>끝내기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눌러 메인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마친 후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3" y="1188488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2.33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9" y="3464454"/>
            <a:ext cx="8065398" cy="27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안드로이드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대 컴포넌트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콘텐트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프로바이더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(Content Provider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응용프로그램 사이에 데이터를 상호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공유하기 위한 컴포넌트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콘텐트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프로바이더의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정보를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제공하는 방법으로는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URI(Uniform Resource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Identifier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8" y="3615666"/>
            <a:ext cx="65627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400" dirty="0" smtClean="0"/>
              <a:t>액티비티 개요</a:t>
            </a:r>
            <a:r>
              <a:rPr lang="en-US" altLang="ko-KR" sz="2400" dirty="0" smtClean="0"/>
              <a:t>[1/11]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액티비티 추가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액티비티 하나당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하나를 만들어서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상속받으므로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</a:p>
          <a:p>
            <a:pPr marL="539750" lvl="2" indent="0">
              <a:buNone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액티비티라고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부름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2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9" y="3200766"/>
            <a:ext cx="8223793" cy="16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1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[2/11]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Project10_1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com.cookandroid.project10_1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2.07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6" y="3112597"/>
            <a:ext cx="4205968" cy="33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</a:t>
            </a:r>
            <a:r>
              <a:rPr lang="ko-KR" altLang="en-US" sz="2400" dirty="0" smtClean="0"/>
              <a:t>개요</a:t>
            </a:r>
            <a:r>
              <a:rPr lang="en-US" altLang="ko-KR" sz="2400" dirty="0" smtClean="0"/>
              <a:t>[3/11]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activity_main.xml</a:t>
            </a:r>
            <a:r>
              <a:rPr lang="ko-KR" altLang="en-US" sz="1600" b="1" dirty="0" smtClean="0"/>
              <a:t>에 클릭하면 </a:t>
            </a:r>
            <a:r>
              <a:rPr lang="ko-KR" altLang="en-US" sz="1600" b="1" dirty="0"/>
              <a:t>다른 </a:t>
            </a:r>
            <a:r>
              <a:rPr lang="ko-KR" altLang="en-US" sz="1600" b="1" dirty="0" err="1"/>
              <a:t>액티비티가</a:t>
            </a:r>
            <a:r>
              <a:rPr lang="ko-KR" altLang="en-US" sz="1600" b="1" dirty="0"/>
              <a:t> 나오게 하는 </a:t>
            </a:r>
            <a:r>
              <a:rPr lang="ko-KR" altLang="en-US" sz="1600" b="1" dirty="0" smtClean="0"/>
              <a:t>버튼을 하나 만듦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2796995"/>
            <a:ext cx="7953375" cy="2171700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0" y="1193250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" y="1130738"/>
            <a:ext cx="788467" cy="6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6696</TotalTime>
  <Words>1649</Words>
  <Application>Microsoft Macintosh PowerPoint</Application>
  <PresentationFormat>On-screen Show (4:3)</PresentationFormat>
  <Paragraphs>248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Standarddesign</vt:lpstr>
      <vt:lpstr>PowerPoint Presentation</vt:lpstr>
      <vt:lpstr>10. 액티비티와 인텐트</vt:lpstr>
      <vt:lpstr>PowerPoint Presentation</vt:lpstr>
      <vt:lpstr>PowerPoint Presentation</vt:lpstr>
      <vt:lpstr>1. 액티비티와 인텐트 기본 ▶안드로이드 4대 컴포넌트[1/2] </vt:lpstr>
      <vt:lpstr>1. 액티비티와 인텐트 기본 ▶안드로이드 4대 컴포넌트[2/2] </vt:lpstr>
      <vt:lpstr>1. 액티비티와 인텐트 기본 ▶액티비티 개요[1/11] </vt:lpstr>
      <vt:lpstr>1. 액티비티와 인텐트 기본 ▶액티비티 개요[2/11] </vt:lpstr>
      <vt:lpstr>1. 액티비티와 인텐트 기본 ▶액티비티 개요[3/11] </vt:lpstr>
      <vt:lpstr>1. 액티비티와 인텐트 기본 ▶액티비티 개요[4/11] </vt:lpstr>
      <vt:lpstr>1. 액티비티와 인텐트 기본 ▶액티비티 개요[5/11] </vt:lpstr>
      <vt:lpstr>1. 액티비티와 인텐트 기본 ▶액티비티 개요[6/11] </vt:lpstr>
      <vt:lpstr>1. 액티비티와 인텐트 기본 ▶액티비티 개요[7/11] </vt:lpstr>
      <vt:lpstr>1. 액티비티와 인텐트 기본 ▶액티비티 개요[8/11] </vt:lpstr>
      <vt:lpstr>1. 액티비티와 인텐트 기본 ▶액티비티 개요[9/11] </vt:lpstr>
      <vt:lpstr>1. 액티비티와 인텐트 기본 ▶액티비티 개요[10/11] </vt:lpstr>
      <vt:lpstr>1. 액티비티와 인텐트 기본 ▶액티비티 개요[11/11] </vt:lpstr>
      <vt:lpstr>1. 액티비티와 인텐트 기본 ▶명시적 인텐트[1/14] </vt:lpstr>
      <vt:lpstr>1. 액티비티와 인텐트 기본 ▶명시적 인텐트[2/14] </vt:lpstr>
      <vt:lpstr>1. 액티비티와 인텐트 기본 ▶명시적 인텐트[3/14] </vt:lpstr>
      <vt:lpstr>1. 액티비티와 인텐트 기본 ▶명시적 인텐트[4/14] </vt:lpstr>
      <vt:lpstr>1. 액티비티와 인텐트 기본 ▶명시적 인텐트[5/14] </vt:lpstr>
      <vt:lpstr>1. 액티비티와 인텐트 기본 ▶명시적 인텐트[6/14] </vt:lpstr>
      <vt:lpstr>1. 액티비티와 인텐트 기본 ▶명시적 인텐트[7/14] </vt:lpstr>
      <vt:lpstr>1. 액티비티와 인텐트 기본 ▶명시적 인텐트[8/14] </vt:lpstr>
      <vt:lpstr>1. 액티비티와 인텐트 기본 ▶명시적 인텐트[9/14] </vt:lpstr>
      <vt:lpstr>1. 액티비티와 인텐트 기본 ▶명시적 인텐트[10/14] </vt:lpstr>
      <vt:lpstr>1. 액티비티와 인텐트 기본 ▶명시적 인텐트[11/14] </vt:lpstr>
      <vt:lpstr>1. 액티비티와 인텐트 기본 ▶명시적 인텐트[12/14] </vt:lpstr>
      <vt:lpstr>1. 액티비티와 인텐트 기본 ▶명시적 인텐트[13/14] </vt:lpstr>
      <vt:lpstr>1. 액티비티와 인텐트 기본 ▶명시적 인텐트[14/14] </vt:lpstr>
      <vt:lpstr>2. 액티비티와 인텐트 응용 ▶양방향 액티비티[1/6] </vt:lpstr>
      <vt:lpstr>2. 액티비티와 인텐트 응용 ▶양방향 액티비티[2/6] </vt:lpstr>
      <vt:lpstr>2. 액티비티와 인텐트 응용 ▶양방향 액티비티[3/6] </vt:lpstr>
      <vt:lpstr>2. 액티비티와 인텐트 응용 ▶양방향 액티비티[4/6] </vt:lpstr>
      <vt:lpstr>2. 액티비티와 인텐트 응용 ▶양방향 액티비티[5/6] </vt:lpstr>
      <vt:lpstr>2. 액티비티와 인텐트 응용 ▶양방향 액티비티[6/6] </vt:lpstr>
      <vt:lpstr>2. 액티비티와 인텐트 응용 ▶암시적 인텐트[1/5] </vt:lpstr>
      <vt:lpstr>2. 액티비티와 인텐트 응용 ▶암시적 인텐트[2/5] </vt:lpstr>
      <vt:lpstr>2. 액티비티와 인텐트 응용 ▶암시적 인텐트[3/5] </vt:lpstr>
      <vt:lpstr>2. 액티비티와 인텐트 응용 ▶암시적 인텐트[4/5] </vt:lpstr>
      <vt:lpstr>2. 액티비티와 인텐트 응용 ▶암시적 인텐트[5/5] </vt:lpstr>
      <vt:lpstr>2. 액티비티와 인텐트 응용 ▶액티비티 생명주기[1/11] </vt:lpstr>
      <vt:lpstr>2. 액티비티와 인텐트 응용 ▶액티비티 생명주기[2/11] </vt:lpstr>
      <vt:lpstr>2. 액티비티와 인텐트 응용 ▶액티비티 생명주기[3/11] </vt:lpstr>
      <vt:lpstr>2. 액티비티와 인텐트 응용 ▶액티비티 생명주기[4/11] </vt:lpstr>
      <vt:lpstr>2. 액티비티와 인텐트 응용 ▶액티비티 생명주기[5/11] </vt:lpstr>
      <vt:lpstr>2. 액티비티와 인텐트 응용 ▶액티비티 생명주기[6/11] </vt:lpstr>
      <vt:lpstr>2. 액티비티와 인텐트 응용 ▶액티비티 생명주기[7/11] </vt:lpstr>
      <vt:lpstr>2. 액티비티와 인텐트 응용 ▶액티비티 생명주기[8/11] </vt:lpstr>
      <vt:lpstr>2. 액티비티와 인텐트 응용 ▶액티비티 생명주기[9/11] </vt:lpstr>
      <vt:lpstr>2. 액티비티와 인텐트 응용 ▶액티비티 생명주기[10/11] </vt:lpstr>
      <vt:lpstr>2. 액티비티와 인텐트 응용 ▶액티비티 생명주기[11/11]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791</cp:revision>
  <dcterms:created xsi:type="dcterms:W3CDTF">2007-11-27T23:54:21Z</dcterms:created>
  <dcterms:modified xsi:type="dcterms:W3CDTF">2017-02-27T17:34:31Z</dcterms:modified>
</cp:coreProperties>
</file>